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0" r:id="rId3"/>
    <p:sldId id="270" r:id="rId4"/>
    <p:sldId id="261" r:id="rId5"/>
    <p:sldId id="262" r:id="rId6"/>
    <p:sldId id="263" r:id="rId7"/>
    <p:sldId id="264" r:id="rId8"/>
    <p:sldId id="265" r:id="rId9"/>
    <p:sldId id="266" r:id="rId10"/>
    <p:sldId id="267" r:id="rId11"/>
    <p:sldId id="268" r:id="rId12"/>
    <p:sldId id="256" r:id="rId13"/>
    <p:sldId id="257" r:id="rId14"/>
    <p:sldId id="258" r:id="rId15"/>
    <p:sldId id="25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5638800"/>
          </a:xfrm>
        </p:spPr>
        <p:txBody>
          <a:bodyPr>
            <a:normAutofit/>
          </a:bodyPr>
          <a:lstStyle/>
          <a:p>
            <a:r>
              <a:rPr lang="en-US" i="1" dirty="0" err="1">
                <a:solidFill>
                  <a:srgbClr val="00B050"/>
                </a:solidFill>
                <a:latin typeface="Agency FB" pitchFamily="34" charset="0"/>
              </a:rPr>
              <a:t>hawthorne</a:t>
            </a:r>
            <a:r>
              <a:rPr lang="en-US" i="1" dirty="0">
                <a:solidFill>
                  <a:srgbClr val="00B050"/>
                </a:solidFill>
                <a:latin typeface="Agency FB" pitchFamily="34" charset="0"/>
              </a:rPr>
              <a:t> studies and human </a:t>
            </a:r>
            <a:r>
              <a:rPr lang="en-US" i="1" dirty="0" smtClean="0">
                <a:solidFill>
                  <a:srgbClr val="00B050"/>
                </a:solidFill>
                <a:latin typeface="Agency FB" pitchFamily="34" charset="0"/>
              </a:rPr>
              <a:t>relations</a:t>
            </a:r>
            <a:br>
              <a:rPr lang="en-US" i="1" dirty="0" smtClean="0">
                <a:solidFill>
                  <a:srgbClr val="00B050"/>
                </a:solidFill>
                <a:latin typeface="Agency FB" pitchFamily="34" charset="0"/>
              </a:rPr>
            </a:br>
            <a:r>
              <a:rPr lang="en-US" i="1" dirty="0" smtClean="0">
                <a:solidFill>
                  <a:srgbClr val="00B050"/>
                </a:solidFill>
                <a:latin typeface="Agency FB" pitchFamily="34" charset="0"/>
              </a:rPr>
              <a:t/>
            </a:r>
            <a:br>
              <a:rPr lang="en-US" i="1" dirty="0" smtClean="0">
                <a:solidFill>
                  <a:srgbClr val="00B050"/>
                </a:solidFill>
                <a:latin typeface="Agency FB" pitchFamily="34" charset="0"/>
              </a:rPr>
            </a:br>
            <a:r>
              <a:rPr lang="en-US" i="1" dirty="0" smtClean="0">
                <a:solidFill>
                  <a:srgbClr val="00B050"/>
                </a:solidFill>
                <a:latin typeface="Agency FB" pitchFamily="34" charset="0"/>
              </a:rPr>
              <a:t/>
            </a:r>
            <a:br>
              <a:rPr lang="en-US" i="1" dirty="0" smtClean="0">
                <a:solidFill>
                  <a:srgbClr val="00B050"/>
                </a:solidFill>
                <a:latin typeface="Agency FB" pitchFamily="34" charset="0"/>
              </a:rPr>
            </a:br>
            <a:r>
              <a:rPr lang="en-US" i="1" dirty="0">
                <a:latin typeface="Agency FB" pitchFamily="34" charset="0"/>
              </a:rPr>
              <a:t/>
            </a:r>
            <a:br>
              <a:rPr lang="en-US" i="1" dirty="0">
                <a:latin typeface="Agency FB" pitchFamily="34" charset="0"/>
              </a:rPr>
            </a:br>
            <a:r>
              <a:rPr lang="en-US" i="1" dirty="0" smtClean="0">
                <a:latin typeface="Agency FB" pitchFamily="34" charset="0"/>
              </a:rPr>
              <a:t/>
            </a:r>
            <a:br>
              <a:rPr lang="en-US" i="1" dirty="0" smtClean="0">
                <a:latin typeface="Agency FB" pitchFamily="34" charset="0"/>
              </a:rPr>
            </a:br>
            <a:r>
              <a:rPr lang="en-US" i="1" dirty="0">
                <a:latin typeface="Agency FB" pitchFamily="34" charset="0"/>
              </a:rPr>
              <a:t/>
            </a:r>
            <a:br>
              <a:rPr lang="en-US" i="1" dirty="0">
                <a:latin typeface="Agency FB" pitchFamily="34" charset="0"/>
              </a:rPr>
            </a:br>
            <a:r>
              <a:rPr lang="en-US" i="1" dirty="0" smtClean="0">
                <a:latin typeface="Agency FB" pitchFamily="34" charset="0"/>
              </a:rPr>
              <a:t/>
            </a:r>
            <a:br>
              <a:rPr lang="en-US" i="1" dirty="0" smtClean="0">
                <a:latin typeface="Agency FB" pitchFamily="34" charset="0"/>
              </a:rPr>
            </a:br>
            <a:r>
              <a:rPr lang="en-US" sz="2700" dirty="0" smtClean="0">
                <a:solidFill>
                  <a:srgbClr val="FF0000"/>
                </a:solidFill>
              </a:rPr>
              <a:t>PGDM</a:t>
            </a:r>
            <a:r>
              <a:rPr lang="en-US" dirty="0" smtClean="0">
                <a:solidFill>
                  <a:srgbClr val="FF0000"/>
                </a:solidFill>
              </a:rPr>
              <a:t/>
            </a:r>
            <a:br>
              <a:rPr lang="en-US" dirty="0" smtClean="0">
                <a:solidFill>
                  <a:srgbClr val="FF0000"/>
                </a:solidFill>
              </a:rPr>
            </a:br>
            <a:r>
              <a:rPr lang="en-US" sz="2000" dirty="0" err="1" smtClean="0">
                <a:solidFill>
                  <a:srgbClr val="FF0000"/>
                </a:solidFill>
              </a:rPr>
              <a:t>Sophitorium</a:t>
            </a:r>
            <a:r>
              <a:rPr lang="en-US" sz="2000" dirty="0" smtClean="0">
                <a:solidFill>
                  <a:srgbClr val="FF0000"/>
                </a:solidFill>
              </a:rPr>
              <a:t> Management College</a:t>
            </a:r>
            <a:br>
              <a:rPr lang="en-US" sz="2000" dirty="0" smtClean="0">
                <a:solidFill>
                  <a:srgbClr val="FF0000"/>
                </a:solidFill>
              </a:rPr>
            </a:br>
            <a:endParaRPr lang="en-IN" sz="2000"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781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6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1"/>
            <a:ext cx="8229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10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01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Human Relations Movement</a:t>
            </a:r>
          </a:p>
        </p:txBody>
      </p:sp>
      <p:sp>
        <p:nvSpPr>
          <p:cNvPr id="3" name="Content Placeholder 2"/>
          <p:cNvSpPr>
            <a:spLocks noGrp="1"/>
          </p:cNvSpPr>
          <p:nvPr>
            <p:ph idx="1"/>
          </p:nvPr>
        </p:nvSpPr>
        <p:spPr/>
        <p:txBody>
          <a:bodyPr>
            <a:normAutofit fontScale="92500" lnSpcReduction="10000"/>
          </a:bodyPr>
          <a:lstStyle/>
          <a:p>
            <a:r>
              <a:rPr lang="en-US" sz="2400" b="1" dirty="0"/>
              <a:t>The human relations theory of management began development in the early 1920s. Today, it is integral to every business, and understanding the involved skills and theories is key to employee success</a:t>
            </a:r>
            <a:r>
              <a:rPr lang="en-US" sz="2400" b="1" dirty="0" smtClean="0"/>
              <a:t>.</a:t>
            </a:r>
          </a:p>
          <a:p>
            <a:r>
              <a:rPr lang="en-US" sz="2400" dirty="0" smtClean="0"/>
              <a:t>The</a:t>
            </a:r>
            <a:r>
              <a:rPr lang="en-US" sz="2400" dirty="0"/>
              <a:t> </a:t>
            </a:r>
            <a:r>
              <a:rPr lang="en-US" sz="2400" b="1" dirty="0"/>
              <a:t>human relations movement</a:t>
            </a:r>
            <a:r>
              <a:rPr lang="en-US" sz="2400" dirty="0"/>
              <a:t> was founded by sociologist George Elton Mayo in the 1930s following a series of experiments known as the Hawthorne studies,</a:t>
            </a:r>
            <a:endParaRPr lang="en-US" sz="2400" b="1" dirty="0"/>
          </a:p>
          <a:p>
            <a:pPr marL="0" indent="0" algn="ctr">
              <a:buNone/>
            </a:pPr>
            <a:r>
              <a:rPr lang="en-IN" dirty="0" smtClean="0"/>
              <a:t>WHY IS IT IMPORTNANT ?</a:t>
            </a:r>
          </a:p>
          <a:p>
            <a:pPr>
              <a:buFont typeface="Wingdings" pitchFamily="2" charset="2"/>
              <a:buChar char="v"/>
            </a:pPr>
            <a:r>
              <a:rPr lang="en-US" sz="2400" dirty="0"/>
              <a:t>The human relations movement was a crucial event in management history and a major contribution to today's style of leading. </a:t>
            </a:r>
            <a:endParaRPr lang="en-US" sz="2400" dirty="0" smtClean="0"/>
          </a:p>
          <a:p>
            <a:pPr>
              <a:buFont typeface="Wingdings" pitchFamily="2" charset="2"/>
              <a:buChar char="v"/>
            </a:pPr>
            <a:r>
              <a:rPr lang="en-US" sz="2400" dirty="0" smtClean="0"/>
              <a:t>The </a:t>
            </a:r>
            <a:r>
              <a:rPr lang="en-US" sz="2400" dirty="0"/>
              <a:t>behavioral sciences helped managers and theorists understand how to increase productivity by ditching the primary focus on organizations over their workers.</a:t>
            </a:r>
            <a:endParaRPr lang="en-IN" sz="2400" dirty="0"/>
          </a:p>
        </p:txBody>
      </p:sp>
    </p:spTree>
    <p:extLst>
      <p:ext uri="{BB962C8B-B14F-4D97-AF65-F5344CB8AC3E}">
        <p14:creationId xmlns:p14="http://schemas.microsoft.com/office/powerpoint/2010/main" val="56720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HUMAN RELATION AND ITS SKILLS-1 </a:t>
            </a:r>
            <a:endParaRPr lang="en-IN" dirty="0"/>
          </a:p>
        </p:txBody>
      </p:sp>
      <p:sp>
        <p:nvSpPr>
          <p:cNvPr id="3" name="Content Placeholder 2"/>
          <p:cNvSpPr>
            <a:spLocks noGrp="1"/>
          </p:cNvSpPr>
          <p:nvPr>
            <p:ph idx="1"/>
          </p:nvPr>
        </p:nvSpPr>
        <p:spPr/>
        <p:txBody>
          <a:bodyPr>
            <a:normAutofit/>
          </a:bodyPr>
          <a:lstStyle/>
          <a:p>
            <a:r>
              <a:rPr lang="en-IN" dirty="0" smtClean="0"/>
              <a:t>Definition - </a:t>
            </a:r>
            <a:r>
              <a:rPr lang="en-US" dirty="0"/>
              <a:t>as the "study of human problems arising from organizational and interpersonal relations (as an industry</a:t>
            </a:r>
            <a:r>
              <a:rPr lang="en-US" dirty="0" smtClean="0"/>
              <a:t>).</a:t>
            </a:r>
          </a:p>
          <a:p>
            <a:pPr marL="0" indent="0">
              <a:buNone/>
            </a:pPr>
            <a:r>
              <a:rPr lang="en-US" dirty="0" smtClean="0"/>
              <a:t>The </a:t>
            </a:r>
            <a:r>
              <a:rPr lang="en-US" dirty="0"/>
              <a:t>5 human relations </a:t>
            </a:r>
            <a:r>
              <a:rPr lang="en-US" dirty="0" smtClean="0"/>
              <a:t>skills</a:t>
            </a:r>
          </a:p>
          <a:p>
            <a:pPr marL="514350" indent="-514350">
              <a:buFont typeface="+mj-lt"/>
              <a:buAutoNum type="arabicPeriod"/>
            </a:pPr>
            <a:r>
              <a:rPr lang="en-IN" u="sng" dirty="0"/>
              <a:t>Communication</a:t>
            </a:r>
          </a:p>
          <a:p>
            <a:r>
              <a:rPr lang="en-US" sz="2400" dirty="0"/>
              <a:t>Open lines of communication are essential to any </a:t>
            </a:r>
            <a:r>
              <a:rPr lang="en-US" sz="2400" dirty="0" smtClean="0"/>
              <a:t>workplace</a:t>
            </a:r>
          </a:p>
          <a:p>
            <a:r>
              <a:rPr lang="en-US" sz="2400" dirty="0"/>
              <a:t>Effective communication helps ensure that all employees not only are on the same page, but also feel motivated and valued in their work.</a:t>
            </a:r>
          </a:p>
          <a:p>
            <a:pPr marL="0" indent="0">
              <a:buNone/>
            </a:pPr>
            <a:endParaRPr lang="en-US" dirty="0"/>
          </a:p>
          <a:p>
            <a:endParaRPr lang="en-IN" dirty="0"/>
          </a:p>
        </p:txBody>
      </p:sp>
    </p:spTree>
    <p:extLst>
      <p:ext uri="{BB962C8B-B14F-4D97-AF65-F5344CB8AC3E}">
        <p14:creationId xmlns:p14="http://schemas.microsoft.com/office/powerpoint/2010/main" val="286072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RELATION AND ITS SKILLS </a:t>
            </a:r>
            <a:r>
              <a:rPr lang="en-US" dirty="0" smtClean="0"/>
              <a:t>-2</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dirty="0" smtClean="0"/>
              <a:t>2. </a:t>
            </a:r>
            <a:r>
              <a:rPr lang="en-IN" dirty="0"/>
              <a:t> Conflict resolution</a:t>
            </a:r>
          </a:p>
          <a:p>
            <a:pPr marL="0" indent="0">
              <a:buNone/>
            </a:pPr>
            <a:r>
              <a:rPr lang="en-US" sz="2400" dirty="0"/>
              <a:t>Managing individuals with differing personality types, worldviews and goals can make universal agreement incredibly difficult, if not impossible, to achieve. Therefore, you must </a:t>
            </a:r>
            <a:r>
              <a:rPr lang="en-US" sz="2400" dirty="0" smtClean="0"/>
              <a:t>be comfortable </a:t>
            </a:r>
            <a:r>
              <a:rPr lang="en-US" sz="2400" dirty="0"/>
              <a:t>and well versed in conflict resolution</a:t>
            </a:r>
            <a:r>
              <a:rPr lang="en-US" dirty="0" smtClean="0"/>
              <a:t>.</a:t>
            </a:r>
          </a:p>
          <a:p>
            <a:pPr marL="0" indent="0">
              <a:buNone/>
            </a:pPr>
            <a:r>
              <a:rPr lang="en-IN" dirty="0"/>
              <a:t>3. Multitasking</a:t>
            </a:r>
          </a:p>
          <a:p>
            <a:pPr marL="0" indent="0">
              <a:buNone/>
            </a:pPr>
            <a:r>
              <a:rPr lang="en-US" sz="2400" dirty="0"/>
              <a:t>A good leader must be able to manage multiple, often competing </a:t>
            </a:r>
            <a:r>
              <a:rPr lang="en-US" sz="2400" dirty="0" smtClean="0"/>
              <a:t>priorities </a:t>
            </a:r>
            <a:r>
              <a:rPr lang="en-US" sz="2400" dirty="0"/>
              <a:t>at once, without missing deadlines</a:t>
            </a:r>
            <a:r>
              <a:rPr lang="en-US" dirty="0"/>
              <a:t>. </a:t>
            </a:r>
            <a:endParaRPr lang="en-US" dirty="0" smtClean="0"/>
          </a:p>
          <a:p>
            <a:pPr marL="0" indent="0">
              <a:buNone/>
            </a:pPr>
            <a:r>
              <a:rPr lang="en-IN" dirty="0"/>
              <a:t>4. </a:t>
            </a:r>
            <a:r>
              <a:rPr lang="en-IN" dirty="0" smtClean="0"/>
              <a:t>Negotiation</a:t>
            </a:r>
          </a:p>
          <a:p>
            <a:pPr marL="0" indent="0">
              <a:buNone/>
            </a:pPr>
            <a:r>
              <a:rPr lang="en-US" sz="2400" dirty="0"/>
              <a:t>Strong negotiation skills are key to keeping the peace between two parties while reaching an agreement where all parties are satisfied</a:t>
            </a:r>
            <a:r>
              <a:rPr lang="en-US" dirty="0"/>
              <a:t>.</a:t>
            </a:r>
            <a:endParaRPr lang="en-IN" dirty="0"/>
          </a:p>
          <a:p>
            <a:pPr marL="0" indent="0">
              <a:buNone/>
            </a:pPr>
            <a:endParaRPr lang="en-IN" dirty="0"/>
          </a:p>
        </p:txBody>
      </p:sp>
    </p:spTree>
    <p:extLst>
      <p:ext uri="{BB962C8B-B14F-4D97-AF65-F5344CB8AC3E}">
        <p14:creationId xmlns:p14="http://schemas.microsoft.com/office/powerpoint/2010/main" val="200863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S</a:t>
            </a:r>
            <a:r>
              <a:rPr lang="en-IN" dirty="0" smtClean="0"/>
              <a:t>cientific </a:t>
            </a:r>
            <a:r>
              <a:rPr lang="en-IN" dirty="0"/>
              <a:t>M</a:t>
            </a:r>
            <a:r>
              <a:rPr lang="en-IN" dirty="0" smtClean="0"/>
              <a:t>anagement</a:t>
            </a:r>
            <a:endParaRPr lang="en-IN" dirty="0"/>
          </a:p>
        </p:txBody>
      </p:sp>
      <p:sp>
        <p:nvSpPr>
          <p:cNvPr id="3" name="Content Placeholder 2"/>
          <p:cNvSpPr>
            <a:spLocks noGrp="1"/>
          </p:cNvSpPr>
          <p:nvPr>
            <p:ph idx="1"/>
          </p:nvPr>
        </p:nvSpPr>
        <p:spPr/>
        <p:txBody>
          <a:bodyPr>
            <a:normAutofit fontScale="92500"/>
          </a:bodyPr>
          <a:lstStyle/>
          <a:p>
            <a:r>
              <a:rPr lang="en-US" sz="2400" dirty="0" smtClean="0"/>
              <a:t>Scientific management says that there is </a:t>
            </a:r>
            <a:r>
              <a:rPr lang="en-US" sz="2400" dirty="0"/>
              <a:t>a logic to </a:t>
            </a:r>
            <a:r>
              <a:rPr lang="en-US" sz="2400" dirty="0" smtClean="0"/>
              <a:t>actions</a:t>
            </a:r>
          </a:p>
          <a:p>
            <a:r>
              <a:rPr lang="en-US" sz="2400" dirty="0" smtClean="0"/>
              <a:t>formal </a:t>
            </a:r>
            <a:r>
              <a:rPr lang="en-US" sz="2400" dirty="0"/>
              <a:t>and knowledge </a:t>
            </a:r>
            <a:r>
              <a:rPr lang="en-US" sz="2400" dirty="0" smtClean="0"/>
              <a:t>authority needed for workplace</a:t>
            </a:r>
          </a:p>
          <a:p>
            <a:r>
              <a:rPr lang="en-US" sz="2400" dirty="0"/>
              <a:t>The major difference between scientific management and human relations theory was that human relations theory recognized that social factors were a source of power in the </a:t>
            </a:r>
            <a:r>
              <a:rPr lang="en-US" sz="2400" dirty="0" smtClean="0"/>
              <a:t>workplace</a:t>
            </a:r>
          </a:p>
          <a:p>
            <a:r>
              <a:rPr lang="en-US" sz="2400" dirty="0"/>
              <a:t>The human relations movement enhanced scientific management because it acknowledged that peoples’ attitudes, perceptions, and desires play a role in their workplace performance</a:t>
            </a:r>
            <a:r>
              <a:rPr lang="en-US" sz="2400" dirty="0" smtClean="0"/>
              <a:t>.</a:t>
            </a:r>
          </a:p>
          <a:p>
            <a:r>
              <a:rPr lang="en-US" sz="2400" dirty="0" smtClean="0"/>
              <a:t>For </a:t>
            </a:r>
            <a:r>
              <a:rPr lang="en-US" sz="2400" dirty="0"/>
              <a:t>example, managers began to realize that settling disputes was more difficult than the scientific management approach described.</a:t>
            </a:r>
            <a:r>
              <a:rPr lang="en-US" dirty="0"/>
              <a:t> </a:t>
            </a:r>
            <a:endParaRPr lang="en-US" dirty="0" smtClean="0"/>
          </a:p>
        </p:txBody>
      </p:sp>
    </p:spTree>
    <p:extLst>
      <p:ext uri="{BB962C8B-B14F-4D97-AF65-F5344CB8AC3E}">
        <p14:creationId xmlns:p14="http://schemas.microsoft.com/office/powerpoint/2010/main" val="48409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IN" sz="7200" dirty="0" smtClean="0">
                <a:solidFill>
                  <a:srgbClr val="FF0000"/>
                </a:solidFill>
                <a:latin typeface="Maiandra GD" pitchFamily="34" charset="0"/>
              </a:rPr>
              <a:t>Thank you</a:t>
            </a:r>
            <a:endParaRPr lang="en-IN" sz="7200" dirty="0">
              <a:solidFill>
                <a:srgbClr val="FF0000"/>
              </a:solidFill>
              <a:latin typeface="Maiandra GD" pitchFamily="34" charset="0"/>
            </a:endParaRPr>
          </a:p>
        </p:txBody>
      </p:sp>
    </p:spTree>
    <p:extLst>
      <p:ext uri="{BB962C8B-B14F-4D97-AF65-F5344CB8AC3E}">
        <p14:creationId xmlns:p14="http://schemas.microsoft.com/office/powerpoint/2010/main" val="133346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8763001" cy="68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26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391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13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93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6657"/>
            <a:ext cx="6096000" cy="53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93426"/>
            <a:ext cx="2743200" cy="374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791508"/>
            <a:ext cx="55626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55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1"/>
            <a:ext cx="5334000" cy="52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26765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4719639"/>
            <a:ext cx="4048125" cy="179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64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5867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342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97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04801"/>
            <a:ext cx="5715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27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85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214</Words>
  <Application>Microsoft Office PowerPoint</Application>
  <PresentationFormat>On-screen Show (4:3)</PresentationFormat>
  <Paragraphs>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hawthorne studies and human relations       PGDM Sophitorium Management College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Relations Movement</vt:lpstr>
      <vt:lpstr>HUMAN RELATION AND ITS SKILLS-1 </vt:lpstr>
      <vt:lpstr>HUMAN RELATION AND ITS SKILLS -2</vt:lpstr>
      <vt:lpstr> Scientific Management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Movement</dc:title>
  <dc:creator>ASUS</dc:creator>
  <cp:lastModifiedBy>ismail - [2010]</cp:lastModifiedBy>
  <cp:revision>11</cp:revision>
  <dcterms:created xsi:type="dcterms:W3CDTF">2006-08-16T00:00:00Z</dcterms:created>
  <dcterms:modified xsi:type="dcterms:W3CDTF">2021-05-23T06:28:16Z</dcterms:modified>
</cp:coreProperties>
</file>